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424C671-EA58-4DC0-937D-D1191FBB2BAC}">
          <p14:sldIdLst>
            <p14:sldId id="256"/>
            <p14:sldId id="257"/>
            <p14:sldId id="258"/>
            <p14:sldId id="269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E00ED-AEAC-4AD9-AC31-69530D479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713FF0-6D5F-4C98-88C2-A702C3888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0A46D-2A92-4B0A-972E-2B59132B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52430-B2DB-4D0C-82D5-039B3AC3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B1C462-8733-46F3-89BC-74EBEBA8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0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7F70F-07BC-46D8-A8CE-6B55EA68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FB3D1B-1A67-461D-8F9C-66374FE70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D3BD44-3081-4830-9579-AD20F7EBF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0ABBCC-738D-4FA0-9D19-C80E54C9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9C7AB5-F169-42CC-98F6-88730FD6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3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EEFF65-E69C-48B3-A87B-50BDF9F85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56350B-7434-41E3-838A-0A5366D9E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044D8A-0D6E-4AEA-B406-D6E61C11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795AD7-7A0C-4810-B5B7-F707C668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A1E86-E747-4A2E-9688-D2C99B3B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6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D8E6A-0867-493B-BAA1-256BD4F1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C8404-1DEA-4A1A-94EF-214F2C8F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E5D9BF-0CE1-48D7-BE16-1D901806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EACD65-DD50-45ED-80EF-008391B1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0EC3B1-A84C-410F-90DE-66F8DD1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11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B849F-D8FC-4C68-A3B1-36AEE36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76574-5DE0-479D-9A9D-3737CEB74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F6F03-267D-4228-8199-1B5F5045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9D44F-7E0E-4A36-867F-FF50CC74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A85EC8-D9F1-43B0-B4A7-86748F3C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9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AC3D7-09A6-4FBA-90D4-B769F567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7EFD9-C227-4302-B1CA-D91EB2F2F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E67F8C-B246-465F-8D28-374382BAE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BF1AE5-584E-4E1D-A53C-F610E27A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99E9E-4DA7-48D2-9DF5-28F73913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D9498C-F1F2-443F-BE19-9020148A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9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E2415-3FC4-44E4-A410-3D7050DC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42E723-008A-47D4-9ECE-31042D9A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C37C67-4371-44BF-A412-C6577690E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8698FC-5109-4271-ADA1-2E901560B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6EEB81-0A64-4635-82DB-F9D7AC33C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D85E62-99CD-42A2-A946-FD13FF60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53C262-40F9-442D-ADE6-6DD47382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2416E5-4ADA-46B9-B777-88103BEA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189CC-374C-4C82-8195-2744C860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DA1F0E-7B27-4D03-ABD7-AB8EF075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A232B7-60F6-44C7-A115-853D1B4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1F15A7-80E1-434C-942F-9A43C4FB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0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D1183D-2BB4-4A93-BD42-31FFEFB5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F8938C-FD51-4853-82A3-A08FA0EB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416825-41F5-40B6-B366-C4A84F7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5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29446-DE6E-4036-A63C-439AAAED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A633D-7ABA-4FB6-BFC1-752A151B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EC77C0-568F-4269-8776-A118EBF1C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A1FBA3-66EB-4012-88D5-55212FFD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F2E3A5-F412-496B-8326-B8CC434A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2C4B58-C4BA-405E-BD03-D0793249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5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06AFA-D2DD-4B85-B48F-4644AA618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7EBF49-4F40-4384-BF40-D8FD420C7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B574A7-A789-424C-9884-E2C2098D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D09153-DCB3-432C-B26C-66BFA0E36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3B3ADF-886E-428B-904A-DA68BCF7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1DAC34-5EDE-4A1B-93AE-83053F78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A26F96-B277-4526-8F89-16A5BB4F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31CB7-1EBA-4615-B580-6CED3EDC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2FB959-96BF-4F75-81C5-727A80C44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FEBC9-843D-4FCC-BAD1-BEA094E4F99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9ADE59-62BE-44B2-A60B-43853053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6E85B-DA02-4821-B206-14C8B4CA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A907C-75B7-4760-A8D4-2A2AE0701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07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D1525-591E-43EF-B614-944CBD245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Weakly Supervised Segmentation via Class Activation Mapping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641816-9092-431E-92D6-5FADFFE69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Huangzhao</a:t>
            </a:r>
            <a:r>
              <a:rPr lang="en-US" altLang="zh-CN" dirty="0"/>
              <a:t> Zhang, zhang_hz@pku.edu.cn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06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151E3-C013-46CD-9311-B69974ED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 Visualization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132D6-2A1B-43F7-B4ED-98FAB2B69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37A12-787C-4620-955B-A390D32B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737841"/>
            <a:ext cx="7200000" cy="45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CEEBA-9C02-43FB-8427-0CC68D32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991A0-F8CE-4497-AA54-BFB6457D4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D5532A-B680-4558-A5F8-18630D7A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2558716"/>
            <a:ext cx="7920000" cy="17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7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67FAD-2F29-4D6F-824B-A18F8FD2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Activation Mapping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9B6D37-FA1C-4F27-BD67-EE37E3569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CAM – feature maps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activation maps</a:t>
                </a:r>
              </a:p>
              <a:p>
                <a:pPr lvl="1"/>
                <a:r>
                  <a:rPr lang="en-US" altLang="zh-CN" dirty="0"/>
                  <a:t>Feature maps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 err="1"/>
                  <a:t>Softmax</a:t>
                </a:r>
                <a:r>
                  <a:rPr lang="en-US" altLang="zh-CN" dirty="0"/>
                  <a:t> layer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b="0" dirty="0"/>
                  <a:t> out</a:t>
                </a:r>
              </a:p>
              <a:p>
                <a:pPr lvl="1"/>
                <a:r>
                  <a:rPr lang="en-US" altLang="zh-CN" dirty="0"/>
                  <a:t>Activation maps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𝐶𝐴𝑀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𝐶𝐴𝑀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𝐶𝐴𝑀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CAM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400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40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sz="24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+mn-ea"/>
                </a:endParaRPr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9B6D37-FA1C-4F27-BD67-EE37E3569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641EA68-5AEA-4682-9A5B-EAF6FBAE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97795"/>
            <a:ext cx="5257800" cy="23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1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1DA6D-B9FA-4DA1-B6EF-A4C4D5AF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Activation Mapping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5D3BB7-92AB-4778-AACC-487E31654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Model structure</a:t>
                </a:r>
              </a:p>
              <a:p>
                <a:pPr lvl="1"/>
                <a:r>
                  <a:rPr lang="en-US" altLang="zh-CN" dirty="0"/>
                  <a:t>Backbone (convolution) – </a:t>
                </a:r>
                <a:r>
                  <a:rPr lang="en-US" altLang="zh-CN" dirty="0" err="1"/>
                  <a:t>AlexNet</a:t>
                </a:r>
                <a:r>
                  <a:rPr lang="en-US" altLang="zh-CN" dirty="0"/>
                  <a:t>, VGG, </a:t>
                </a:r>
                <a:r>
                  <a:rPr lang="en-US" altLang="zh-CN" dirty="0" err="1"/>
                  <a:t>GoogLeNet</a:t>
                </a:r>
                <a:r>
                  <a:rPr lang="en-US" altLang="zh-CN" dirty="0"/>
                  <a:t>, </a:t>
                </a:r>
                <a:r>
                  <a:rPr lang="en-US" altLang="zh-CN" i="1" dirty="0"/>
                  <a:t>etc.</a:t>
                </a:r>
              </a:p>
              <a:p>
                <a:pPr lvl="1"/>
                <a:r>
                  <a:rPr lang="en-US" altLang="zh-CN" dirty="0"/>
                  <a:t>Top (classification) – GAP + </a:t>
                </a:r>
                <a:r>
                  <a:rPr lang="en-US" altLang="zh-CN" dirty="0" err="1"/>
                  <a:t>softmax</a:t>
                </a:r>
                <a:r>
                  <a:rPr lang="en-US" altLang="zh-CN" dirty="0"/>
                  <a:t> (with FC)</a:t>
                </a:r>
                <a:endParaRPr lang="zh-CN" altLang="en-US" dirty="0"/>
              </a:p>
              <a:p>
                <a:r>
                  <a:rPr lang="en-US" altLang="zh-CN" dirty="0"/>
                  <a:t>Classification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mage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Backbone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GAP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Segmentation (CAM)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mage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Backbone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FC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5D3BB7-92AB-4778-AACC-487E31654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06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489B3-AF58-4A49-9EA5-D0662C84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CAM Visualization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83694-3941-4008-A77F-64B50595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4D892B-606F-4BB9-9C87-88E00F60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71" y="1825625"/>
            <a:ext cx="9725857" cy="47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4F425-DCEC-4CAA-8E69-090BA15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D1DD7-D295-4DE0-AF0B-E82256870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4FCEBD-5872-424A-B0B5-61B6094F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2540020"/>
            <a:ext cx="8640000" cy="17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69907-E558-4450-9FB4-D4E819FD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Multi-dilated Convolution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85086E-A52D-418F-9D87-E2F3D7E60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76035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Cons of CAM</a:t>
                </a:r>
              </a:p>
              <a:p>
                <a:pPr lvl="1"/>
                <a:r>
                  <a:rPr lang="en-US" altLang="zh-CN" b="1" dirty="0"/>
                  <a:t>Small reception field vs. coarse segmentation</a:t>
                </a:r>
              </a:p>
              <a:p>
                <a:pPr lvl="1"/>
                <a:r>
                  <a:rPr lang="en-US" altLang="zh-CN" dirty="0"/>
                  <a:t>GAP insertion vs. original model architecture</a:t>
                </a:r>
              </a:p>
              <a:p>
                <a:r>
                  <a:rPr lang="en-US" altLang="zh-CN" dirty="0"/>
                  <a:t>Dilated convolution</a:t>
                </a:r>
              </a:p>
              <a:p>
                <a:pPr lvl="1"/>
                <a:r>
                  <a:rPr lang="en-US" altLang="zh-CN" dirty="0"/>
                  <a:t>Larger reception field</a:t>
                </a:r>
              </a:p>
              <a:p>
                <a:pPr lvl="1"/>
                <a:r>
                  <a:rPr lang="en-US" altLang="zh-CN" dirty="0"/>
                  <a:t>Coarse segmentation</a:t>
                </a:r>
                <a:endParaRPr lang="zh-CN" altLang="en-US" dirty="0"/>
              </a:p>
              <a:p>
                <a:r>
                  <a:rPr lang="en-US" altLang="zh-CN" dirty="0"/>
                  <a:t>Multi-dilated convolution</a:t>
                </a:r>
              </a:p>
              <a:p>
                <a:pPr lvl="1"/>
                <a:r>
                  <a:rPr lang="en-US" altLang="zh-CN" dirty="0"/>
                  <a:t>Multiple dilation rate 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Integration of multiple CAM maps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𝐶𝐴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𝐶𝐴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𝐶𝐴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85086E-A52D-418F-9D87-E2F3D7E60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76035" cy="4351338"/>
              </a:xfrm>
              <a:blipFill>
                <a:blip r:embed="rId2"/>
                <a:stretch>
                  <a:fillRect l="-1529" t="-3221" r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F137050-AC06-417C-B445-1CD42EA6B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237" y="2786334"/>
            <a:ext cx="1332563" cy="1285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E74EB3-BBDB-4AAC-B2C6-D2AD1B385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05"/>
          <a:stretch/>
        </p:blipFill>
        <p:spPr>
          <a:xfrm>
            <a:off x="8014235" y="365125"/>
            <a:ext cx="4014003" cy="1514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BD3EE-E92B-4F3E-8BED-0C7DF8A6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235" y="4330637"/>
            <a:ext cx="4014003" cy="21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1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5FC15-971E-4E07-955D-31FD8E3F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ADB14F-2FC8-411C-95EE-803E4DFD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2101B-F64A-4972-A3E1-4BB07E30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17" y="0"/>
            <a:ext cx="9851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5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0F41-3871-448A-835F-7B2389B3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F969A-1CE6-4E19-B83C-C7AFFB279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24780-AE88-4B9F-8A81-AC70BEEC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0" y="2797049"/>
            <a:ext cx="6480000" cy="12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5030D-3101-4CDD-8630-196E634A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Gradient-weighted CAM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5D67-4029-40BD-A2A5-F76848B8D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 of CAM</a:t>
                </a:r>
              </a:p>
              <a:p>
                <a:pPr lvl="1"/>
                <a:r>
                  <a:rPr lang="en-US" altLang="zh-CN" dirty="0"/>
                  <a:t>Small reception field vs. coarse segmentation</a:t>
                </a:r>
              </a:p>
              <a:p>
                <a:pPr lvl="1"/>
                <a:r>
                  <a:rPr lang="en-US" altLang="zh-CN" b="1" dirty="0"/>
                  <a:t>GAP insertion vs. original model architecture</a:t>
                </a:r>
              </a:p>
              <a:p>
                <a:r>
                  <a:rPr lang="en-US" altLang="zh-CN" dirty="0"/>
                  <a:t>Grad-CAM</a:t>
                </a:r>
              </a:p>
              <a:p>
                <a:pPr lvl="1"/>
                <a:r>
                  <a:rPr lang="en-US" altLang="zh-CN" dirty="0"/>
                  <a:t>No need to replace FC with GAP</a:t>
                </a:r>
              </a:p>
              <a:p>
                <a:pPr lvl="1"/>
                <a:r>
                  <a:rPr lang="en-US" altLang="zh-CN" dirty="0"/>
                  <a:t>Problem –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?</a:t>
                </a:r>
              </a:p>
              <a:p>
                <a:pPr lvl="1"/>
                <a:r>
                  <a:rPr lang="en-US" altLang="zh-CN" dirty="0"/>
                  <a:t>Solution – Using gradients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5D67-4029-40BD-A2A5-F76848B8D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6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E4DA2-9123-43B3-988F-F724445A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Weakly Supervised Segmentation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0D522-F144-419F-8580-866AFED21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+mn-ea"/>
              </a:rPr>
              <a:t>Semantic segmentation</a:t>
            </a: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r>
              <a:rPr lang="en-US" altLang="zh-CN" dirty="0"/>
              <a:t>Weakly supervised semantic segmentation</a:t>
            </a:r>
          </a:p>
          <a:p>
            <a:pPr lvl="1"/>
            <a:r>
              <a:rPr lang="en-US" altLang="zh-CN" dirty="0"/>
              <a:t>Training – images + classification labels</a:t>
            </a:r>
          </a:p>
          <a:p>
            <a:pPr lvl="1"/>
            <a:r>
              <a:rPr lang="en-US" altLang="zh-CN" dirty="0"/>
              <a:t>Evaluation – images + pixel labels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06ACCD-0572-4693-952B-037B26DC9CC2}"/>
              </a:ext>
            </a:extLst>
          </p:cNvPr>
          <p:cNvGrpSpPr/>
          <p:nvPr/>
        </p:nvGrpSpPr>
        <p:grpSpPr>
          <a:xfrm>
            <a:off x="3454635" y="2397860"/>
            <a:ext cx="5282730" cy="1330629"/>
            <a:chOff x="3433400" y="2340420"/>
            <a:chExt cx="5282730" cy="133062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B62C9C6-F074-418F-8E61-3EE9F8DA4B1F}"/>
                </a:ext>
              </a:extLst>
            </p:cNvPr>
            <p:cNvGrpSpPr/>
            <p:nvPr/>
          </p:nvGrpSpPr>
          <p:grpSpPr>
            <a:xfrm>
              <a:off x="3433400" y="2340420"/>
              <a:ext cx="2657012" cy="1330628"/>
              <a:chOff x="1305018" y="3670270"/>
              <a:chExt cx="2657012" cy="133062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1BF14D3-0860-4B62-B5F3-215025FC8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05018" y="3670270"/>
                <a:ext cx="1328506" cy="1328506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7B5CB4D-B1A6-4D86-A5A8-371F47947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3524" y="3670270"/>
                <a:ext cx="1328506" cy="1330628"/>
              </a:xfrm>
              <a:prstGeom prst="rect">
                <a:avLst/>
              </a:prstGeom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7A3844C-DB43-4916-A517-D85BE045AE54}"/>
                </a:ext>
              </a:extLst>
            </p:cNvPr>
            <p:cNvGrpSpPr/>
            <p:nvPr/>
          </p:nvGrpSpPr>
          <p:grpSpPr>
            <a:xfrm>
              <a:off x="6726551" y="2342543"/>
              <a:ext cx="1989579" cy="1328506"/>
              <a:chOff x="4153362" y="3670271"/>
              <a:chExt cx="1989579" cy="132850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469456E-ED9C-433F-9969-89D201018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3362" y="3670271"/>
                <a:ext cx="995849" cy="132850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FF200C4-87C6-4549-8331-A3C599569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9211" y="3672390"/>
                <a:ext cx="993730" cy="1326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472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09ABF-7201-4F11-90F8-FDED5A0E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C7673-D759-404F-B5C7-88728028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6B9673-EE19-401D-9FE1-E5510E49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036"/>
            <a:ext cx="12192000" cy="54859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1EBAA3-92F2-44C8-BDC7-3B9CC68BBE94}"/>
              </a:ext>
            </a:extLst>
          </p:cNvPr>
          <p:cNvSpPr/>
          <p:nvPr/>
        </p:nvSpPr>
        <p:spPr>
          <a:xfrm>
            <a:off x="2601157" y="3346882"/>
            <a:ext cx="2796466" cy="1491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5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56DE5-9ABA-4181-B060-67CCE82D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Gradient-weighted CAM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9C2699-02CE-41C4-804D-05927D841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Weight computation</a:t>
                </a:r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Feature map combination</a:t>
                </a:r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Grad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CAM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+⋯+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9C2699-02CE-41C4-804D-05927D841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53DB137-743D-4150-BCFB-B320197F999D}"/>
              </a:ext>
            </a:extLst>
          </p:cNvPr>
          <p:cNvSpPr/>
          <p:nvPr/>
        </p:nvSpPr>
        <p:spPr>
          <a:xfrm>
            <a:off x="5104659" y="2683276"/>
            <a:ext cx="1162976" cy="1000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8F2CAE-EAAB-4E01-B8F7-0AAEBE7DAA0B}"/>
              </a:ext>
            </a:extLst>
          </p:cNvPr>
          <p:cNvSpPr txBox="1"/>
          <p:nvPr/>
        </p:nvSpPr>
        <p:spPr>
          <a:xfrm>
            <a:off x="5104659" y="2221611"/>
            <a:ext cx="116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GAP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515693-6460-4C50-901A-324057851869}"/>
              </a:ext>
            </a:extLst>
          </p:cNvPr>
          <p:cNvSpPr/>
          <p:nvPr/>
        </p:nvSpPr>
        <p:spPr>
          <a:xfrm>
            <a:off x="5104659" y="4541960"/>
            <a:ext cx="4003830" cy="461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C580F0-4FBE-4283-9B12-61CF1ACE5E7F}"/>
              </a:ext>
            </a:extLst>
          </p:cNvPr>
          <p:cNvSpPr txBox="1"/>
          <p:nvPr/>
        </p:nvSpPr>
        <p:spPr>
          <a:xfrm>
            <a:off x="5104659" y="4080295"/>
            <a:ext cx="400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8992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7316E-2C39-46A3-AA7A-B5939337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Grad-CAM vs. CAM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60A6CA-0B0E-46AE-AD4A-FB018510C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altLang="zh-CN" dirty="0"/>
                  <a:t>Grad-CAM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dirty="0"/>
                  <a:t>CAM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60A6CA-0B0E-46AE-AD4A-FB018510C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26D0A91-C07F-48C0-B912-C216DC92420A}"/>
              </a:ext>
            </a:extLst>
          </p:cNvPr>
          <p:cNvSpPr/>
          <p:nvPr/>
        </p:nvSpPr>
        <p:spPr>
          <a:xfrm>
            <a:off x="3080551" y="3429000"/>
            <a:ext cx="976544" cy="752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6C8D2C8-4BE5-4DD8-AA19-10B0AD20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Gradient in CAM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6C8D2C8-4BE5-4DD8-AA19-10B0AD20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3"/>
                <a:stretch>
                  <a:fillRect l="-1506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399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252A4-DB98-4CB1-9E1C-7FD2B31F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Weakly Supervised Segmentation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0DD62-37BA-4614-A905-1B6129E54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21A591-F25A-4178-9682-5D5123B0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3232"/>
            <a:ext cx="4751682" cy="3336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CA5717-0D6F-4E8B-AA33-B0B273535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80" y="2476809"/>
            <a:ext cx="4713420" cy="3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11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D6F6B-BC3C-45F3-83D6-603ADFD9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 CAM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7D6D8C-00A8-4EED-9022-4DE662155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Feature map – attention-like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𝐴𝑐𝑡𝑖𝑣𝑎𝑡𝑒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GAP – average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7D6D8C-00A8-4EED-9022-4DE662155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EEDB46C-F0D7-4671-BBB9-4ED4FDE06FB4}"/>
              </a:ext>
            </a:extLst>
          </p:cNvPr>
          <p:cNvGrpSpPr/>
          <p:nvPr/>
        </p:nvGrpSpPr>
        <p:grpSpPr>
          <a:xfrm>
            <a:off x="2447648" y="2726300"/>
            <a:ext cx="7296703" cy="1405400"/>
            <a:chOff x="2447648" y="3952254"/>
            <a:chExt cx="7296703" cy="1405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EC43DF1-342E-4179-91E5-174C6EBEAEDF}"/>
                    </a:ext>
                  </a:extLst>
                </p:cNvPr>
                <p:cNvSpPr/>
                <p:nvPr/>
              </p:nvSpPr>
              <p:spPr>
                <a:xfrm>
                  <a:off x="2447648" y="4203557"/>
                  <a:ext cx="2135819" cy="115409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Hidden State</a:t>
                  </a:r>
                </a:p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EC43DF1-342E-4179-91E5-174C6EBEA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648" y="4203557"/>
                  <a:ext cx="2135819" cy="11540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CBCCB01-8E1C-4664-9E6E-7345F73EBA53}"/>
                    </a:ext>
                  </a:extLst>
                </p:cNvPr>
                <p:cNvSpPr/>
                <p:nvPr/>
              </p:nvSpPr>
              <p:spPr>
                <a:xfrm>
                  <a:off x="7608532" y="4203556"/>
                  <a:ext cx="2135819" cy="381863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CBCCB01-8E1C-4664-9E6E-7345F73EBA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532" y="4203556"/>
                  <a:ext cx="2135819" cy="381863"/>
                </a:xfrm>
                <a:prstGeom prst="rect">
                  <a:avLst/>
                </a:prstGeom>
                <a:blipFill>
                  <a:blip r:embed="rId4"/>
                  <a:stretch>
                    <a:fillRect t="-7692" b="-27692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21D5634-71E0-4C0A-8E1A-600B25C75BA8}"/>
                    </a:ext>
                  </a:extLst>
                </p:cNvPr>
                <p:cNvSpPr/>
                <p:nvPr/>
              </p:nvSpPr>
              <p:spPr>
                <a:xfrm>
                  <a:off x="5362482" y="3952254"/>
                  <a:ext cx="1467035" cy="38186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Query 1 (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21D5634-71E0-4C0A-8E1A-600B25C75B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482" y="3952254"/>
                  <a:ext cx="1467035" cy="381863"/>
                </a:xfrm>
                <a:prstGeom prst="rect">
                  <a:avLst/>
                </a:prstGeom>
                <a:blipFill>
                  <a:blip r:embed="rId5"/>
                  <a:stretch>
                    <a:fillRect l="-2479" t="-7692" r="-2066" b="-27692"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BB988730-EE17-4479-B34D-4C15FD637727}"/>
                    </a:ext>
                  </a:extLst>
                </p:cNvPr>
                <p:cNvSpPr/>
                <p:nvPr/>
              </p:nvSpPr>
              <p:spPr>
                <a:xfrm>
                  <a:off x="7608532" y="4975791"/>
                  <a:ext cx="2135819" cy="381863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BB988730-EE17-4479-B34D-4C15FD637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532" y="4975791"/>
                  <a:ext cx="2135819" cy="381863"/>
                </a:xfrm>
                <a:prstGeom prst="rect">
                  <a:avLst/>
                </a:prstGeom>
                <a:blipFill>
                  <a:blip r:embed="rId6"/>
                  <a:stretch>
                    <a:fillRect t="-9231" b="-27692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9360415-59EE-4B0C-A947-9EC99ECEE9D0}"/>
                    </a:ext>
                  </a:extLst>
                </p:cNvPr>
                <p:cNvSpPr/>
                <p:nvPr/>
              </p:nvSpPr>
              <p:spPr>
                <a:xfrm>
                  <a:off x="5362482" y="4724611"/>
                  <a:ext cx="1467035" cy="38186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</a:rPr>
                    <a:t>Query n (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9360415-59EE-4B0C-A947-9EC99ECEE9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482" y="4724611"/>
                  <a:ext cx="1467035" cy="381863"/>
                </a:xfrm>
                <a:prstGeom prst="rect">
                  <a:avLst/>
                </a:prstGeom>
                <a:blipFill>
                  <a:blip r:embed="rId7"/>
                  <a:stretch>
                    <a:fillRect l="-2893" t="-9231" r="-2066" b="-27692"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7FDAB502-973D-4DF4-9828-7D39033A1AEC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4583467" y="4394488"/>
              <a:ext cx="3025065" cy="386118"/>
            </a:xfrm>
            <a:prstGeom prst="bentConnector3">
              <a:avLst>
                <a:gd name="adj1" fmla="val 11271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BA9FA93A-2FA2-44DA-A80D-8982C9CE1508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4583467" y="4780606"/>
              <a:ext cx="3025065" cy="386117"/>
            </a:xfrm>
            <a:prstGeom prst="bentConnector3">
              <a:avLst>
                <a:gd name="adj1" fmla="val 11262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2EE78E0-E1D5-4CF7-87D1-1F18B4519A3E}"/>
                </a:ext>
              </a:extLst>
            </p:cNvPr>
            <p:cNvSpPr txBox="1"/>
            <p:nvPr/>
          </p:nvSpPr>
          <p:spPr>
            <a:xfrm rot="5400000">
              <a:off x="8512795" y="4595938"/>
              <a:ext cx="327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89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65752-19A8-408B-974B-7166F2CE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DCE0C-AA1A-405C-8ED3-6842D93F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EFDAE79E-468B-4B33-806F-CD92C211E14B}"/>
              </a:ext>
            </a:extLst>
          </p:cNvPr>
          <p:cNvSpPr/>
          <p:nvPr/>
        </p:nvSpPr>
        <p:spPr>
          <a:xfrm>
            <a:off x="4860524" y="2765818"/>
            <a:ext cx="2470952" cy="2470952"/>
          </a:xfrm>
          <a:prstGeom prst="smileyFace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13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1BE5A-A166-4B60-800C-7B277179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Weakly Supervised Segmentation 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C2959-0341-49D3-8D6E-134F9F8F3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CVPR’20 LID Track 1</a:t>
            </a:r>
          </a:p>
          <a:p>
            <a:r>
              <a:rPr lang="en-US" altLang="zh-CN" dirty="0"/>
              <a:t>LID – Learning from imperfect data</a:t>
            </a:r>
          </a:p>
          <a:p>
            <a:r>
              <a:rPr lang="en" altLang="zh-CN" dirty="0">
                <a:latin typeface="+mn-ea"/>
              </a:rPr>
              <a:t>ILSVRC </a:t>
            </a:r>
            <a:r>
              <a:rPr lang="en-US" altLang="zh-CN" dirty="0">
                <a:latin typeface="+mn-ea"/>
              </a:rPr>
              <a:t>dataset (ImageNet) – 200 categories; multi-classification</a:t>
            </a:r>
          </a:p>
          <a:p>
            <a:pPr lvl="1"/>
            <a:r>
              <a:rPr lang="en-US" altLang="zh-CN" dirty="0">
                <a:latin typeface="+mn-ea"/>
              </a:rPr>
              <a:t>Training set –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456567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images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+ classification labels</a:t>
            </a:r>
            <a:endParaRPr lang="en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Dev set –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5000 images + segmentation labels</a:t>
            </a:r>
            <a:endParaRPr lang="en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Test set –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10000 images + segmentation labels</a:t>
            </a:r>
            <a:endParaRPr lang="en-US" altLang="zh-CN" dirty="0"/>
          </a:p>
          <a:p>
            <a:r>
              <a:rPr lang="en-US" altLang="zh-CN" dirty="0">
                <a:latin typeface="+mn-ea"/>
              </a:rPr>
              <a:t>Evaluation metric</a:t>
            </a:r>
          </a:p>
          <a:p>
            <a:pPr lvl="1"/>
            <a:r>
              <a:rPr lang="en" altLang="zh-CN" dirty="0">
                <a:latin typeface="+mn-ea"/>
              </a:rPr>
              <a:t>Mean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IoU</a:t>
            </a:r>
            <a:r>
              <a:rPr lang="en-US" altLang="zh-CN" dirty="0">
                <a:latin typeface="+mn-ea"/>
              </a:rPr>
              <a:t> (intersection over union)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over</a:t>
            </a:r>
            <a:r>
              <a:rPr lang="zh-CN" altLang="en-US" dirty="0">
                <a:latin typeface="+mn-ea"/>
              </a:rPr>
              <a:t> </a:t>
            </a:r>
            <a:r>
              <a:rPr lang="en" altLang="zh-CN" dirty="0">
                <a:latin typeface="+mn-ea"/>
              </a:rPr>
              <a:t>200 categories</a:t>
            </a:r>
            <a:endParaRPr lang="en-US" altLang="zh-CN" dirty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07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52E80-8FEA-4423-BD15-2EBEFB3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Weakly Supervised Localization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FB559-A601-4B58-BF4D-9047DFEA9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 – Defect localization, pattern recognition, </a:t>
            </a:r>
            <a:r>
              <a:rPr lang="en-US" altLang="zh-CN" i="1" dirty="0"/>
              <a:t>etc.</a:t>
            </a:r>
          </a:p>
          <a:p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Classification – Easy to label</a:t>
            </a:r>
          </a:p>
          <a:p>
            <a:pPr lvl="1"/>
            <a:r>
              <a:rPr lang="en-US" altLang="zh-CN" dirty="0"/>
              <a:t>Localization – Extremely hard to label</a:t>
            </a:r>
          </a:p>
          <a:p>
            <a:r>
              <a:rPr lang="en-US" altLang="zh-CN" dirty="0"/>
              <a:t>Understanding NN</a:t>
            </a:r>
          </a:p>
          <a:p>
            <a:pPr lvl="1"/>
            <a:r>
              <a:rPr lang="en-US" altLang="zh-CN" dirty="0"/>
              <a:t>How do NNs make prediction?</a:t>
            </a:r>
          </a:p>
          <a:p>
            <a:pPr lvl="1"/>
            <a:r>
              <a:rPr lang="en-US" altLang="zh-CN" dirty="0"/>
              <a:t>Why do NNs produce erroneous results?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20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94FDC-B35E-482F-ADE4-91E96C71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8A37F-1BF2-4ED7-B984-C365D3C6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Weakly Supervised Segmentation</a:t>
            </a:r>
          </a:p>
          <a:p>
            <a:r>
              <a:rPr lang="en-US" altLang="zh-CN" dirty="0"/>
              <a:t>Global Average Pooling (GAP)</a:t>
            </a:r>
          </a:p>
          <a:p>
            <a:r>
              <a:rPr lang="en-US" altLang="zh-CN" dirty="0"/>
              <a:t>Class Activation Mapping (CAM)</a:t>
            </a:r>
          </a:p>
          <a:p>
            <a:r>
              <a:rPr lang="en-US" altLang="zh-CN" dirty="0"/>
              <a:t>Multi-dilated Convolution</a:t>
            </a:r>
          </a:p>
          <a:p>
            <a:r>
              <a:rPr lang="en-US" altLang="zh-CN" dirty="0"/>
              <a:t>Gradient-weighted Class Activation Mapping (Grad-CAM)</a:t>
            </a:r>
          </a:p>
          <a:p>
            <a:r>
              <a:rPr lang="en-US" altLang="zh-CN" dirty="0"/>
              <a:t>CAM for 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33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4386213-EDC0-43D6-BA4A-71B1BD73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B3F6317-088B-4155-A684-F9445B361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2199986"/>
            <a:ext cx="7200000" cy="2458027"/>
          </a:xfrm>
        </p:spPr>
      </p:pic>
    </p:spTree>
    <p:extLst>
      <p:ext uri="{BB962C8B-B14F-4D97-AF65-F5344CB8AC3E}">
        <p14:creationId xmlns:p14="http://schemas.microsoft.com/office/powerpoint/2010/main" val="274521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1A13D-D95E-48E4-A3BF-55AC6E45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Average Pooling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3CDCEE-3A01-4C21-9EBA-A26F3E53D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FC layer</a:t>
                </a:r>
              </a:p>
              <a:p>
                <a:pPr lvl="1"/>
                <a:r>
                  <a:rPr lang="en-US" altLang="zh-CN" dirty="0"/>
                  <a:t>Bridge – from convolution to MLP</a:t>
                </a:r>
              </a:p>
              <a:p>
                <a:pPr lvl="1"/>
                <a:r>
                  <a:rPr lang="en-US" altLang="zh-CN" dirty="0"/>
                  <a:t>Feature map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𝑐h𝑎𝑛𝑛𝑒𝑙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flatten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vector</a:t>
                </a:r>
              </a:p>
              <a:p>
                <a:pPr lvl="1"/>
                <a:r>
                  <a:rPr lang="en-US" altLang="zh-CN" dirty="0"/>
                  <a:t>Convolution – to extract features</a:t>
                </a:r>
                <a:endParaRPr lang="zh-CN" altLang="en-US" dirty="0"/>
              </a:p>
              <a:p>
                <a:r>
                  <a:rPr lang="en-US" altLang="zh-CN" dirty="0"/>
                  <a:t>GAP</a:t>
                </a:r>
              </a:p>
              <a:p>
                <a:pPr lvl="1"/>
                <a:r>
                  <a:rPr lang="en-US" altLang="zh-CN" dirty="0"/>
                  <a:t>Feature map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𝑐h𝑎𝑛𝑛𝑒𝑙</m:t>
                        </m:r>
                      </m:sub>
                    </m:sSub>
                  </m:oMath>
                </a14:m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pooling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𝑐h𝑎𝑛𝑛𝑒𝑙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Pros</a:t>
                </a:r>
              </a:p>
              <a:p>
                <a:pPr lvl="2"/>
                <a:r>
                  <a:rPr lang="en-US" altLang="zh-CN" dirty="0"/>
                  <a:t>Connection – feature maps &amp; classification</a:t>
                </a:r>
              </a:p>
              <a:p>
                <a:pPr lvl="2"/>
                <a:r>
                  <a:rPr lang="en-US" altLang="zh-CN" dirty="0"/>
                  <a:t>Feature maps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categories confidence maps</a:t>
                </a:r>
              </a:p>
              <a:p>
                <a:pPr lvl="2"/>
                <a:r>
                  <a:rPr lang="en-US" altLang="zh-CN" dirty="0"/>
                  <a:t>Avoid overfitting – parameter-free in GAP</a:t>
                </a:r>
              </a:p>
              <a:p>
                <a:pPr lvl="2"/>
                <a:r>
                  <a:rPr lang="en-US" altLang="zh-CN" dirty="0"/>
                  <a:t>Less parameters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3CDCEE-3A01-4C21-9EBA-A26F3E53D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83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870A9-974E-47D9-9F11-D143243E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in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7A3A2-A6C3-411B-8ADF-607C87D5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3299C9-70D9-428D-BE01-F633A7B8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65317"/>
            <a:ext cx="7200000" cy="24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83C95-FEB0-47A7-A650-12ED98A2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 vs. FC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5437A-084A-47AD-AB3A-3C568464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E39F4-790B-48A4-A99D-960790A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01181"/>
            <a:ext cx="67056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4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600</Words>
  <Application>Microsoft Office PowerPoint</Application>
  <PresentationFormat>宽屏</PresentationFormat>
  <Paragraphs>121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Office 主题​​</vt:lpstr>
      <vt:lpstr>Weakly Supervised Segmentation via Class Activation Mapping</vt:lpstr>
      <vt:lpstr>Weakly Supervised Segmentation</vt:lpstr>
      <vt:lpstr>Weakly Supervised Segmentation (2)</vt:lpstr>
      <vt:lpstr>Weakly Supervised Localization</vt:lpstr>
      <vt:lpstr>Overview</vt:lpstr>
      <vt:lpstr>PowerPoint 演示文稿</vt:lpstr>
      <vt:lpstr>Global Average Pooling</vt:lpstr>
      <vt:lpstr>Network in Network</vt:lpstr>
      <vt:lpstr>GAP vs. FC</vt:lpstr>
      <vt:lpstr>GAP Visualization</vt:lpstr>
      <vt:lpstr>PowerPoint 演示文稿</vt:lpstr>
      <vt:lpstr>Class Activation Mapping</vt:lpstr>
      <vt:lpstr>Class Activation Mapping (2)</vt:lpstr>
      <vt:lpstr>CAM Visualization</vt:lpstr>
      <vt:lpstr>PowerPoint 演示文稿</vt:lpstr>
      <vt:lpstr>Multi-dilated Convolution</vt:lpstr>
      <vt:lpstr>PowerPoint 演示文稿</vt:lpstr>
      <vt:lpstr>PowerPoint 演示文稿</vt:lpstr>
      <vt:lpstr>Gradient-weighted CAM</vt:lpstr>
      <vt:lpstr>PowerPoint 演示文稿</vt:lpstr>
      <vt:lpstr>Gradient-weighted CAM (2)</vt:lpstr>
      <vt:lpstr>Grad-CAM vs. CAM</vt:lpstr>
      <vt:lpstr>Weakly Supervised Segmentation</vt:lpstr>
      <vt:lpstr>RNN CAM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Segmentation via Class Activation Mapping</dc:title>
  <dc:creator>635615042@qq.com</dc:creator>
  <cp:lastModifiedBy>635615042@qq.com</cp:lastModifiedBy>
  <cp:revision>19</cp:revision>
  <dcterms:created xsi:type="dcterms:W3CDTF">2020-07-07T05:58:14Z</dcterms:created>
  <dcterms:modified xsi:type="dcterms:W3CDTF">2020-07-08T00:58:35Z</dcterms:modified>
</cp:coreProperties>
</file>